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147376601" r:id="rId2"/>
    <p:sldId id="2147376607" r:id="rId3"/>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0" d="100"/>
          <a:sy n="70" d="100"/>
        </p:scale>
        <p:origin x="53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notesMaster" Target="notesMasters/notesMaster1.xml"/><Relationship Id="rId9"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BC7F18-71B9-4556-A277-C1F158446DB2}" type="datetimeFigureOut">
              <a:rPr lang="nb-NO" smtClean="0"/>
              <a:t>20.11.2024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B1A8C9-6D58-4ABB-A566-80FC3561ACA7}" type="slidenum">
              <a:rPr lang="nb-NO" smtClean="0"/>
              <a:t>‹#›</a:t>
            </a:fld>
            <a:endParaRPr lang="nb-NO"/>
          </a:p>
        </p:txBody>
      </p:sp>
    </p:spTree>
    <p:extLst>
      <p:ext uri="{BB962C8B-B14F-4D97-AF65-F5344CB8AC3E}">
        <p14:creationId xmlns:p14="http://schemas.microsoft.com/office/powerpoint/2010/main" val="46684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To do </a:t>
            </a:r>
            <a:r>
              <a:rPr lang="nb-NO" err="1"/>
              <a:t>this</a:t>
            </a:r>
            <a:r>
              <a:rPr lang="nb-NO"/>
              <a:t>, </a:t>
            </a:r>
            <a:r>
              <a:rPr lang="nb-NO" err="1"/>
              <a:t>we</a:t>
            </a:r>
            <a:r>
              <a:rPr lang="nb-NO"/>
              <a:t> </a:t>
            </a:r>
            <a:r>
              <a:rPr lang="nb-NO" err="1"/>
              <a:t>build</a:t>
            </a:r>
            <a:r>
              <a:rPr lang="nb-NO"/>
              <a:t> </a:t>
            </a:r>
            <a:r>
              <a:rPr lang="nb-NO" err="1"/>
              <a:t>machine</a:t>
            </a:r>
            <a:r>
              <a:rPr lang="nb-NO"/>
              <a:t> </a:t>
            </a:r>
            <a:r>
              <a:rPr lang="nb-NO" err="1"/>
              <a:t>learning</a:t>
            </a:r>
            <a:r>
              <a:rPr lang="nb-NO"/>
              <a:t> </a:t>
            </a:r>
            <a:r>
              <a:rPr lang="nb-NO" err="1"/>
              <a:t>models</a:t>
            </a:r>
            <a:r>
              <a:rPr lang="nb-NO"/>
              <a:t> </a:t>
            </a:r>
            <a:r>
              <a:rPr lang="nb-NO" err="1"/>
              <a:t>using</a:t>
            </a:r>
            <a:r>
              <a:rPr lang="nb-NO"/>
              <a:t> data from </a:t>
            </a:r>
            <a:r>
              <a:rPr lang="nb-NO" err="1"/>
              <a:t>several</a:t>
            </a:r>
            <a:r>
              <a:rPr lang="nb-NO"/>
              <a:t> </a:t>
            </a:r>
            <a:r>
              <a:rPr lang="nb-NO" err="1"/>
              <a:t>of</a:t>
            </a:r>
            <a:r>
              <a:rPr lang="nb-NO"/>
              <a:t> </a:t>
            </a:r>
            <a:r>
              <a:rPr lang="nb-NO" err="1"/>
              <a:t>our</a:t>
            </a:r>
            <a:r>
              <a:rPr lang="nb-NO"/>
              <a:t> registers. Our </a:t>
            </a:r>
            <a:r>
              <a:rPr lang="nb-NO" err="1"/>
              <a:t>lawyers</a:t>
            </a:r>
            <a:r>
              <a:rPr lang="nb-NO"/>
              <a:t> </a:t>
            </a:r>
            <a:r>
              <a:rPr lang="nb-NO" err="1"/>
              <a:t>already</a:t>
            </a:r>
            <a:r>
              <a:rPr lang="nb-NO"/>
              <a:t> </a:t>
            </a:r>
            <a:r>
              <a:rPr lang="nb-NO" err="1"/>
              <a:t>know</a:t>
            </a:r>
            <a:r>
              <a:rPr lang="nb-NO"/>
              <a:t> </a:t>
            </a:r>
            <a:r>
              <a:rPr lang="nb-NO" err="1"/>
              <a:t>some</a:t>
            </a:r>
            <a:r>
              <a:rPr lang="nb-NO"/>
              <a:t> </a:t>
            </a:r>
            <a:r>
              <a:rPr lang="nb-NO" err="1"/>
              <a:t>signs</a:t>
            </a:r>
            <a:r>
              <a:rPr lang="nb-NO"/>
              <a:t> </a:t>
            </a:r>
            <a:r>
              <a:rPr lang="nb-NO" err="1"/>
              <a:t>that</a:t>
            </a:r>
            <a:r>
              <a:rPr lang="nb-NO"/>
              <a:t> </a:t>
            </a:r>
            <a:r>
              <a:rPr lang="nb-NO" err="1"/>
              <a:t>might</a:t>
            </a:r>
            <a:r>
              <a:rPr lang="nb-NO"/>
              <a:t> </a:t>
            </a:r>
            <a:r>
              <a:rPr lang="nb-NO" err="1"/>
              <a:t>indicate</a:t>
            </a:r>
            <a:r>
              <a:rPr lang="nb-NO"/>
              <a:t> </a:t>
            </a:r>
            <a:r>
              <a:rPr lang="nb-NO" err="1"/>
              <a:t>the</a:t>
            </a:r>
            <a:r>
              <a:rPr lang="nb-NO"/>
              <a:t> </a:t>
            </a:r>
            <a:r>
              <a:rPr lang="nb-NO" err="1"/>
              <a:t>use</a:t>
            </a:r>
            <a:r>
              <a:rPr lang="nb-NO"/>
              <a:t> </a:t>
            </a:r>
            <a:r>
              <a:rPr lang="nb-NO" err="1"/>
              <a:t>of</a:t>
            </a:r>
            <a:r>
              <a:rPr lang="nb-NO"/>
              <a:t> a </a:t>
            </a:r>
            <a:r>
              <a:rPr lang="nb-NO" err="1"/>
              <a:t>straw</a:t>
            </a:r>
            <a:r>
              <a:rPr lang="nb-NO"/>
              <a:t> man, and </a:t>
            </a:r>
            <a:r>
              <a:rPr lang="nb-NO" err="1"/>
              <a:t>are</a:t>
            </a:r>
            <a:r>
              <a:rPr lang="nb-NO"/>
              <a:t> </a:t>
            </a:r>
            <a:r>
              <a:rPr lang="nb-NO" err="1"/>
              <a:t>aware</a:t>
            </a:r>
            <a:r>
              <a:rPr lang="nb-NO"/>
              <a:t> </a:t>
            </a:r>
            <a:r>
              <a:rPr lang="nb-NO" err="1"/>
              <a:t>of</a:t>
            </a:r>
            <a:r>
              <a:rPr lang="nb-NO"/>
              <a:t> cases </a:t>
            </a:r>
            <a:r>
              <a:rPr lang="nb-NO" err="1"/>
              <a:t>where</a:t>
            </a:r>
            <a:r>
              <a:rPr lang="nb-NO"/>
              <a:t> </a:t>
            </a:r>
            <a:r>
              <a:rPr lang="nb-NO" err="1"/>
              <a:t>this</a:t>
            </a:r>
            <a:r>
              <a:rPr lang="nb-NO"/>
              <a:t> has </a:t>
            </a:r>
            <a:r>
              <a:rPr lang="nb-NO" err="1"/>
              <a:t>been</a:t>
            </a:r>
            <a:r>
              <a:rPr lang="nb-NO"/>
              <a:t> a problem. </a:t>
            </a:r>
            <a:r>
              <a:rPr lang="nb-NO" err="1"/>
              <a:t>We</a:t>
            </a:r>
            <a:r>
              <a:rPr lang="nb-NO"/>
              <a:t> </a:t>
            </a:r>
            <a:r>
              <a:rPr lang="nb-NO" err="1"/>
              <a:t>try</a:t>
            </a:r>
            <a:r>
              <a:rPr lang="nb-NO"/>
              <a:t> to </a:t>
            </a:r>
            <a:r>
              <a:rPr lang="nb-NO" err="1"/>
              <a:t>use</a:t>
            </a:r>
            <a:r>
              <a:rPr lang="nb-NO"/>
              <a:t> </a:t>
            </a:r>
            <a:r>
              <a:rPr lang="nb-NO" err="1"/>
              <a:t>this</a:t>
            </a:r>
            <a:r>
              <a:rPr lang="nb-NO"/>
              <a:t> </a:t>
            </a:r>
            <a:r>
              <a:rPr lang="nb-NO" err="1"/>
              <a:t>knowledge</a:t>
            </a:r>
            <a:r>
              <a:rPr lang="nb-NO"/>
              <a:t> to </a:t>
            </a:r>
            <a:r>
              <a:rPr lang="nb-NO" err="1"/>
              <a:t>build</a:t>
            </a:r>
            <a:r>
              <a:rPr lang="nb-NO"/>
              <a:t> a </a:t>
            </a:r>
            <a:r>
              <a:rPr lang="nb-NO" err="1"/>
              <a:t>model</a:t>
            </a:r>
            <a:r>
              <a:rPr lang="nb-NO"/>
              <a:t> </a:t>
            </a:r>
            <a:r>
              <a:rPr lang="nb-NO" err="1"/>
              <a:t>that</a:t>
            </a:r>
            <a:r>
              <a:rPr lang="nb-NO"/>
              <a:t> </a:t>
            </a:r>
            <a:r>
              <a:rPr lang="nb-NO" err="1"/>
              <a:t>can</a:t>
            </a:r>
            <a:r>
              <a:rPr lang="nb-NO"/>
              <a:t> </a:t>
            </a:r>
            <a:r>
              <a:rPr lang="nb-NO" err="1"/>
              <a:t>identify</a:t>
            </a:r>
            <a:r>
              <a:rPr lang="nb-NO"/>
              <a:t> </a:t>
            </a:r>
            <a:r>
              <a:rPr lang="nb-NO" err="1"/>
              <a:t>these</a:t>
            </a:r>
            <a:r>
              <a:rPr lang="nb-NO"/>
              <a:t> cases </a:t>
            </a:r>
            <a:r>
              <a:rPr lang="nb-NO" err="1"/>
              <a:t>before</a:t>
            </a:r>
            <a:r>
              <a:rPr lang="nb-NO"/>
              <a:t> </a:t>
            </a:r>
            <a:r>
              <a:rPr lang="nb-NO" err="1"/>
              <a:t>there</a:t>
            </a:r>
            <a:r>
              <a:rPr lang="nb-NO"/>
              <a:t> </a:t>
            </a:r>
            <a:r>
              <a:rPr lang="nb-NO" err="1"/>
              <a:t>are</a:t>
            </a:r>
            <a:r>
              <a:rPr lang="nb-NO"/>
              <a:t> </a:t>
            </a:r>
            <a:r>
              <a:rPr lang="nb-NO" err="1"/>
              <a:t>consequences</a:t>
            </a:r>
            <a:r>
              <a:rPr lang="nb-NO"/>
              <a:t>. </a:t>
            </a:r>
          </a:p>
          <a:p>
            <a:endParaRPr lang="nb-NO"/>
          </a:p>
          <a:p>
            <a:r>
              <a:rPr lang="nb-NO"/>
              <a:t>The first </a:t>
            </a:r>
            <a:r>
              <a:rPr lang="nb-NO" err="1"/>
              <a:t>version</a:t>
            </a:r>
            <a:r>
              <a:rPr lang="nb-NO"/>
              <a:t> </a:t>
            </a:r>
            <a:r>
              <a:rPr lang="nb-NO" err="1"/>
              <a:t>of</a:t>
            </a:r>
            <a:r>
              <a:rPr lang="nb-NO"/>
              <a:t> </a:t>
            </a:r>
            <a:r>
              <a:rPr lang="nb-NO" err="1"/>
              <a:t>the</a:t>
            </a:r>
            <a:r>
              <a:rPr lang="nb-NO"/>
              <a:t> </a:t>
            </a:r>
            <a:r>
              <a:rPr lang="nb-NO" err="1"/>
              <a:t>model</a:t>
            </a:r>
            <a:r>
              <a:rPr lang="nb-NO"/>
              <a:t> </a:t>
            </a:r>
            <a:r>
              <a:rPr lang="nb-NO" err="1"/>
              <a:t>was</a:t>
            </a:r>
            <a:r>
              <a:rPr lang="nb-NO"/>
              <a:t> </a:t>
            </a:r>
            <a:r>
              <a:rPr lang="nb-NO" err="1"/>
              <a:t>finished</a:t>
            </a:r>
            <a:r>
              <a:rPr lang="nb-NO"/>
              <a:t> last </a:t>
            </a:r>
            <a:r>
              <a:rPr lang="nb-NO" err="1"/>
              <a:t>December</a:t>
            </a:r>
            <a:r>
              <a:rPr lang="nb-NO"/>
              <a:t>. </a:t>
            </a:r>
            <a:r>
              <a:rPr lang="nb-NO" err="1"/>
              <a:t>We</a:t>
            </a:r>
            <a:r>
              <a:rPr lang="nb-NO"/>
              <a:t> </a:t>
            </a:r>
            <a:r>
              <a:rPr lang="nb-NO" err="1"/>
              <a:t>are</a:t>
            </a:r>
            <a:r>
              <a:rPr lang="nb-NO"/>
              <a:t> still </a:t>
            </a:r>
            <a:r>
              <a:rPr lang="nb-NO" err="1"/>
              <a:t>working</a:t>
            </a:r>
            <a:r>
              <a:rPr lang="nb-NO"/>
              <a:t> </a:t>
            </a:r>
            <a:r>
              <a:rPr lang="nb-NO" err="1"/>
              <a:t>on</a:t>
            </a:r>
            <a:r>
              <a:rPr lang="nb-NO"/>
              <a:t> it, and it </a:t>
            </a:r>
            <a:r>
              <a:rPr lang="nb-NO" err="1"/>
              <a:t>currently</a:t>
            </a:r>
            <a:r>
              <a:rPr lang="nb-NO"/>
              <a:t> has </a:t>
            </a:r>
            <a:r>
              <a:rPr lang="nb-NO" err="1"/>
              <a:t>too</a:t>
            </a:r>
            <a:r>
              <a:rPr lang="nb-NO"/>
              <a:t> </a:t>
            </a:r>
            <a:r>
              <a:rPr lang="nb-NO" err="1"/>
              <a:t>low</a:t>
            </a:r>
            <a:r>
              <a:rPr lang="nb-NO"/>
              <a:t> </a:t>
            </a:r>
            <a:r>
              <a:rPr lang="nb-NO" err="1"/>
              <a:t>accuracy</a:t>
            </a:r>
            <a:r>
              <a:rPr lang="nb-NO"/>
              <a:t> to be used. </a:t>
            </a:r>
          </a:p>
        </p:txBody>
      </p:sp>
      <p:sp>
        <p:nvSpPr>
          <p:cNvPr id="4" name="Plassholder for lysbildenummer 3"/>
          <p:cNvSpPr>
            <a:spLocks noGrp="1"/>
          </p:cNvSpPr>
          <p:nvPr>
            <p:ph type="sldNum" sz="quarter" idx="5"/>
          </p:nvPr>
        </p:nvSpPr>
        <p:spPr/>
        <p:txBody>
          <a:bodyPr/>
          <a:lstStyle/>
          <a:p>
            <a:fld id="{6C618283-091D-4CB7-A348-8FFD5B11873E}" type="slidenum">
              <a:rPr lang="nb-NO" smtClean="0"/>
              <a:t>1</a:t>
            </a:fld>
            <a:endParaRPr lang="nb-NO"/>
          </a:p>
        </p:txBody>
      </p:sp>
    </p:spTree>
    <p:extLst>
      <p:ext uri="{BB962C8B-B14F-4D97-AF65-F5344CB8AC3E}">
        <p14:creationId xmlns:p14="http://schemas.microsoft.com/office/powerpoint/2010/main" val="3212123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have also had a few POCs in generative AI, that is AI that generates answers. The first one was quite similar to </a:t>
            </a:r>
            <a:r>
              <a:rPr lang="en-US" err="1"/>
              <a:t>chatgpt</a:t>
            </a:r>
            <a:r>
              <a:rPr lang="en-US"/>
              <a:t> or copilot or other chatbots that you might have tried. It was in cooperation with a consulting company called </a:t>
            </a:r>
            <a:r>
              <a:rPr lang="en-US" err="1"/>
              <a:t>Twoday</a:t>
            </a:r>
            <a:r>
              <a:rPr lang="en-US"/>
              <a:t>. The POC was in a guidance service the </a:t>
            </a:r>
            <a:r>
              <a:rPr lang="en-US" err="1"/>
              <a:t>Brønnøysund</a:t>
            </a:r>
            <a:r>
              <a:rPr lang="en-US"/>
              <a:t> register </a:t>
            </a:r>
            <a:r>
              <a:rPr lang="en-US" err="1"/>
              <a:t>centre</a:t>
            </a:r>
            <a:r>
              <a:rPr lang="en-US"/>
              <a:t> has called “Start and run business”, that provides guidance to people starting and running a business. They get a lot of question, many of them in a written form, and the goal here was to streamline this process both in terms of efficiency and to provide deeper and better guidance.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Building on </a:t>
            </a:r>
            <a:r>
              <a:rPr lang="en-US" err="1"/>
              <a:t>Twodays</a:t>
            </a:r>
            <a:r>
              <a:rPr lang="en-US"/>
              <a:t> framework, we built our own agent. The agent was pretrained on the chat-GPT4-model, and further trained with our own sources. We used the whole webpage of “Start and run” enterprise as a base and further trained it with some previous questions and answers. We also defined its role, for instance, that it was supposed to be guiding people in starting and running enterprises and that it should answer in Norwegian unless specifically told otherwise.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 POC revealed that this chatbot was a lot better than the general chat-GPT and that it </a:t>
            </a:r>
            <a:r>
              <a:rPr lang="en-US" err="1"/>
              <a:t>significally</a:t>
            </a:r>
            <a:r>
              <a:rPr lang="en-US"/>
              <a:t> reduced the time used per answered question without reducing the quality. The accuracy of the model was high enough to be used for case-workers but not good enough for use externally.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a:p>
        </p:txBody>
      </p:sp>
      <p:sp>
        <p:nvSpPr>
          <p:cNvPr id="4" name="Plassholder for lysbildenummer 3"/>
          <p:cNvSpPr>
            <a:spLocks noGrp="1"/>
          </p:cNvSpPr>
          <p:nvPr>
            <p:ph type="sldNum" sz="quarter" idx="5"/>
          </p:nvPr>
        </p:nvSpPr>
        <p:spPr/>
        <p:txBody>
          <a:bodyPr/>
          <a:lstStyle/>
          <a:p>
            <a:fld id="{6AF5462B-CBAE-414A-9DA5-FC3F19F96E4A}" type="slidenum">
              <a:rPr lang="nb-NO" smtClean="0"/>
              <a:t>2</a:t>
            </a:fld>
            <a:endParaRPr lang="nb-NO"/>
          </a:p>
        </p:txBody>
      </p:sp>
    </p:spTree>
    <p:extLst>
      <p:ext uri="{BB962C8B-B14F-4D97-AF65-F5344CB8AC3E}">
        <p14:creationId xmlns:p14="http://schemas.microsoft.com/office/powerpoint/2010/main" val="578922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029B830-B41E-1158-4D61-44E3ECD1A64B}"/>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437BAF9E-5E3F-954C-023C-84C8566A4D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863E2414-1285-2123-C47E-7E31E8BE391F}"/>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5" name="Plassholder for bunntekst 4">
            <a:extLst>
              <a:ext uri="{FF2B5EF4-FFF2-40B4-BE49-F238E27FC236}">
                <a16:creationId xmlns:a16="http://schemas.microsoft.com/office/drawing/2014/main" id="{F06088CD-C374-460C-883B-459DBD3E1C86}"/>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6A14A473-19E6-7B71-1411-5DC3F86D7EF9}"/>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882721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812B97B-4470-B4BF-AC49-F1D8E6745DAF}"/>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E94FF960-8C8B-7A02-962D-F356FE3970F3}"/>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2695F060-3E53-01DD-A19A-442EF0C78FB5}"/>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5" name="Plassholder for bunntekst 4">
            <a:extLst>
              <a:ext uri="{FF2B5EF4-FFF2-40B4-BE49-F238E27FC236}">
                <a16:creationId xmlns:a16="http://schemas.microsoft.com/office/drawing/2014/main" id="{457D956F-38F1-A0B1-2630-EB5260D2F794}"/>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5971A2E3-A2A0-AE30-DADE-DF9F12B3AEE9}"/>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1871011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99952CCB-FFC4-80AE-FAF5-799DBE8A052C}"/>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556BEEBA-ED80-D822-039A-2EFDB417428A}"/>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FD815FE9-32E9-2F7C-E2FE-E76CAF2FB2FB}"/>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5" name="Plassholder for bunntekst 4">
            <a:extLst>
              <a:ext uri="{FF2B5EF4-FFF2-40B4-BE49-F238E27FC236}">
                <a16:creationId xmlns:a16="http://schemas.microsoft.com/office/drawing/2014/main" id="{0771BC8F-6C4E-FEF0-6C92-683D6D92CA61}"/>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924F90A1-E845-0966-1526-DD40EC8ADA39}"/>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1351104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tel, tekst og bilde">
    <p:spTree>
      <p:nvGrpSpPr>
        <p:cNvPr id="1" name=""/>
        <p:cNvGrpSpPr/>
        <p:nvPr/>
      </p:nvGrpSpPr>
      <p:grpSpPr>
        <a:xfrm>
          <a:off x="0" y="0"/>
          <a:ext cx="0" cy="0"/>
          <a:chOff x="0" y="0"/>
          <a:chExt cx="0" cy="0"/>
        </a:xfrm>
      </p:grpSpPr>
      <p:sp>
        <p:nvSpPr>
          <p:cNvPr id="8" name="Plassholder for bilde 7"/>
          <p:cNvSpPr>
            <a:spLocks noGrp="1"/>
          </p:cNvSpPr>
          <p:nvPr>
            <p:ph type="pic" sz="quarter" idx="13"/>
          </p:nvPr>
        </p:nvSpPr>
        <p:spPr>
          <a:xfrm>
            <a:off x="5977137" y="0"/>
            <a:ext cx="6214864" cy="6858000"/>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2" name="Tittel 1"/>
          <p:cNvSpPr>
            <a:spLocks noGrp="1"/>
          </p:cNvSpPr>
          <p:nvPr>
            <p:ph type="title"/>
          </p:nvPr>
        </p:nvSpPr>
        <p:spPr>
          <a:xfrm>
            <a:off x="630120" y="576072"/>
            <a:ext cx="5175984" cy="1137235"/>
          </a:xfrm>
        </p:spPr>
        <p:txBody>
          <a:bodyPr>
            <a:normAutofit/>
          </a:bodyPr>
          <a:lstStyle/>
          <a:p>
            <a:r>
              <a:rPr lang="nb-NO" noProof="0"/>
              <a:t>Klikk for å redigere tittelstil</a:t>
            </a:r>
            <a:endParaRPr lang="en-GB" noProof="0"/>
          </a:p>
        </p:txBody>
      </p:sp>
      <p:sp>
        <p:nvSpPr>
          <p:cNvPr id="4" name="Plassholder for tekst 3"/>
          <p:cNvSpPr>
            <a:spLocks noGrp="1"/>
          </p:cNvSpPr>
          <p:nvPr>
            <p:ph type="body" sz="quarter" idx="14"/>
          </p:nvPr>
        </p:nvSpPr>
        <p:spPr>
          <a:xfrm>
            <a:off x="630120" y="1953244"/>
            <a:ext cx="5175984" cy="3780473"/>
          </a:xfrm>
          <a:prstGeom prst="rect">
            <a:avLst/>
          </a:prstGeom>
        </p:spPr>
        <p:txBody>
          <a:bodyPr lIns="0" tIns="0" rIns="0" bIns="0"/>
          <a:lstStyle>
            <a:lvl1pPr marL="179964" indent="-179964">
              <a:buFont typeface="Arial" panose="020B0604020202020204" pitchFamily="34" charset="0"/>
              <a:buChar char="•"/>
              <a:defRPr b="0"/>
            </a:lvl1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en-GB" noProof="0"/>
          </a:p>
        </p:txBody>
      </p:sp>
    </p:spTree>
    <p:extLst>
      <p:ext uri="{BB962C8B-B14F-4D97-AF65-F5344CB8AC3E}">
        <p14:creationId xmlns:p14="http://schemas.microsoft.com/office/powerpoint/2010/main" val="3301676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E448C3D-4650-2D41-90E8-415F9BC79A0A}"/>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717F3B8E-4059-B387-FE57-47B23942D89C}"/>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DCC87824-321D-30D9-3F98-3BC06E6BC498}"/>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5" name="Plassholder for bunntekst 4">
            <a:extLst>
              <a:ext uri="{FF2B5EF4-FFF2-40B4-BE49-F238E27FC236}">
                <a16:creationId xmlns:a16="http://schemas.microsoft.com/office/drawing/2014/main" id="{458E08EE-4ED5-6F73-56E6-3B036BFE479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3FB89BC1-BA89-6CA5-3D46-D2424C0364A1}"/>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3129645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0B126A4-9797-3FFB-3C1F-C549F78C34C0}"/>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9E625157-B874-FF1C-074F-286A620BC2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3A8B3DD5-9621-4144-674B-219F40FCE26A}"/>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5" name="Plassholder for bunntekst 4">
            <a:extLst>
              <a:ext uri="{FF2B5EF4-FFF2-40B4-BE49-F238E27FC236}">
                <a16:creationId xmlns:a16="http://schemas.microsoft.com/office/drawing/2014/main" id="{601FDE70-5827-ED51-23C7-86E9C8437897}"/>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1EB03A35-7D9F-36A7-A5ED-FCE68ACDAAF1}"/>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352033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E433616-72EF-E118-3956-89E393F52C59}"/>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33A14B5F-5CA0-E362-6090-3FB7A6449630}"/>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BE913B00-189B-9061-0970-5AC4D6FFDA08}"/>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95E42E6D-CF12-BE13-76BA-E40162408EB2}"/>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6" name="Plassholder for bunntekst 5">
            <a:extLst>
              <a:ext uri="{FF2B5EF4-FFF2-40B4-BE49-F238E27FC236}">
                <a16:creationId xmlns:a16="http://schemas.microsoft.com/office/drawing/2014/main" id="{12C9D829-5E02-4D26-F270-34FFC9EA875E}"/>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F9EB1637-C7B5-C328-035A-ED67CF7B9F51}"/>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271541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3464AFD-E62E-8408-FE3D-07295BAB267B}"/>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F29A2BC6-E3D5-9C50-9651-8B2CA669A8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0836ABB3-D642-E816-F7ED-C3B1EB2CEAE3}"/>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39E4CEC9-EAA3-ADE1-0669-CB8B8688FB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EC5488EA-FBAB-4E85-5576-AEB5A6D16501}"/>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64F8495C-5B59-5FEA-F5C1-823C014F8DD5}"/>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8" name="Plassholder for bunntekst 7">
            <a:extLst>
              <a:ext uri="{FF2B5EF4-FFF2-40B4-BE49-F238E27FC236}">
                <a16:creationId xmlns:a16="http://schemas.microsoft.com/office/drawing/2014/main" id="{377CA60C-D233-765A-DBD4-9AF5872098BB}"/>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02247258-9968-2348-F0D6-5A9A0E885596}"/>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47033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52C9EBE-C64D-FA12-51FD-556AD7514579}"/>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69F967D3-0AF3-F1DF-10B6-F35FBA405E8A}"/>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4" name="Plassholder for bunntekst 3">
            <a:extLst>
              <a:ext uri="{FF2B5EF4-FFF2-40B4-BE49-F238E27FC236}">
                <a16:creationId xmlns:a16="http://schemas.microsoft.com/office/drawing/2014/main" id="{CF531A4C-2F7E-2ED5-30C4-8D58329211A1}"/>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6BD29738-8704-8994-FD90-B757016A27F1}"/>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1461387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C30CD693-076A-3230-0852-3500F411F840}"/>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3" name="Plassholder for bunntekst 2">
            <a:extLst>
              <a:ext uri="{FF2B5EF4-FFF2-40B4-BE49-F238E27FC236}">
                <a16:creationId xmlns:a16="http://schemas.microsoft.com/office/drawing/2014/main" id="{3D71E4E9-E744-3678-614B-9CF5E56043EF}"/>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B83AAF09-CCC7-F344-4F71-10E2E2A47B32}"/>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3603544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69034F4-8388-5F96-E12E-BAE1F8E57643}"/>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65861D16-9647-6F94-8E27-B60084729C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F8B2481D-2CD1-01D2-493A-D0F461A3CC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95C3E4C9-1E33-7A5A-6EF4-D0AB2931925B}"/>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6" name="Plassholder for bunntekst 5">
            <a:extLst>
              <a:ext uri="{FF2B5EF4-FFF2-40B4-BE49-F238E27FC236}">
                <a16:creationId xmlns:a16="http://schemas.microsoft.com/office/drawing/2014/main" id="{59FF1DC4-3B38-B6B5-5F4C-9ABAB1537744}"/>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73C054D0-92CC-E609-09E8-0C736F53AE5C}"/>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3125690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B71F94F-EEBE-8BC6-0838-D8997C95D971}"/>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74087EE5-E8C3-06E8-950D-7B84E65D39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4CE89A89-3476-03D2-5DE9-3322128E41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ACD7F436-ED63-DD7E-3B82-FF5EB87A9246}"/>
              </a:ext>
            </a:extLst>
          </p:cNvPr>
          <p:cNvSpPr>
            <a:spLocks noGrp="1"/>
          </p:cNvSpPr>
          <p:nvPr>
            <p:ph type="dt" sz="half" idx="10"/>
          </p:nvPr>
        </p:nvSpPr>
        <p:spPr/>
        <p:txBody>
          <a:bodyPr/>
          <a:lstStyle/>
          <a:p>
            <a:fld id="{8B59B5D7-9DA9-4C47-A21E-C04E9E7233AC}" type="datetimeFigureOut">
              <a:rPr lang="nb-NO" smtClean="0"/>
              <a:t>20.11.2024</a:t>
            </a:fld>
            <a:endParaRPr lang="nb-NO"/>
          </a:p>
        </p:txBody>
      </p:sp>
      <p:sp>
        <p:nvSpPr>
          <p:cNvPr id="6" name="Plassholder for bunntekst 5">
            <a:extLst>
              <a:ext uri="{FF2B5EF4-FFF2-40B4-BE49-F238E27FC236}">
                <a16:creationId xmlns:a16="http://schemas.microsoft.com/office/drawing/2014/main" id="{0A26C42F-DAC3-FF81-E3AC-38D5AC8B887C}"/>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B7B6CA4B-FD6D-08B5-0345-C7BAB32C3D6B}"/>
              </a:ext>
            </a:extLst>
          </p:cNvPr>
          <p:cNvSpPr>
            <a:spLocks noGrp="1"/>
          </p:cNvSpPr>
          <p:nvPr>
            <p:ph type="sldNum" sz="quarter" idx="12"/>
          </p:nvPr>
        </p:nvSpPr>
        <p:spPr/>
        <p:txBody>
          <a:bodyPr/>
          <a:lstStyle/>
          <a:p>
            <a:fld id="{C9516A9E-A29B-41B1-BCF2-65DA6AEDC7F3}" type="slidenum">
              <a:rPr lang="nb-NO" smtClean="0"/>
              <a:t>‹#›</a:t>
            </a:fld>
            <a:endParaRPr lang="nb-NO"/>
          </a:p>
        </p:txBody>
      </p:sp>
    </p:spTree>
    <p:extLst>
      <p:ext uri="{BB962C8B-B14F-4D97-AF65-F5344CB8AC3E}">
        <p14:creationId xmlns:p14="http://schemas.microsoft.com/office/powerpoint/2010/main" val="1364473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1AFD5B25-009E-3C12-C2E7-C5DC4ABB1D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7A78F180-6D20-9E14-C541-70443020EA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E341728F-27FF-1AA3-FAB7-187CA2F49E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B59B5D7-9DA9-4C47-A21E-C04E9E7233AC}" type="datetimeFigureOut">
              <a:rPr lang="nb-NO" smtClean="0"/>
              <a:t>20.11.2024</a:t>
            </a:fld>
            <a:endParaRPr lang="nb-NO"/>
          </a:p>
        </p:txBody>
      </p:sp>
      <p:sp>
        <p:nvSpPr>
          <p:cNvPr id="5" name="Plassholder for bunntekst 4">
            <a:extLst>
              <a:ext uri="{FF2B5EF4-FFF2-40B4-BE49-F238E27FC236}">
                <a16:creationId xmlns:a16="http://schemas.microsoft.com/office/drawing/2014/main" id="{9C2437F7-6835-186B-132E-C5B6826115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b-NO"/>
          </a:p>
        </p:txBody>
      </p:sp>
      <p:sp>
        <p:nvSpPr>
          <p:cNvPr id="6" name="Plassholder for lysbildenummer 5">
            <a:extLst>
              <a:ext uri="{FF2B5EF4-FFF2-40B4-BE49-F238E27FC236}">
                <a16:creationId xmlns:a16="http://schemas.microsoft.com/office/drawing/2014/main" id="{CA134B7C-2AA1-AE13-14C8-A6803BD046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9516A9E-A29B-41B1-BCF2-65DA6AEDC7F3}" type="slidenum">
              <a:rPr lang="nb-NO" smtClean="0"/>
              <a:t>‹#›</a:t>
            </a:fld>
            <a:endParaRPr lang="nb-NO"/>
          </a:p>
        </p:txBody>
      </p:sp>
      <p:sp>
        <p:nvSpPr>
          <p:cNvPr id="8" name="TekstSylinder 7">
            <a:extLst>
              <a:ext uri="{FF2B5EF4-FFF2-40B4-BE49-F238E27FC236}">
                <a16:creationId xmlns:a16="http://schemas.microsoft.com/office/drawing/2014/main" id="{0F461123-AA28-36C9-D82A-FD2B99ECFD46}"/>
              </a:ext>
            </a:extLst>
          </p:cNvPr>
          <p:cNvSpPr txBox="1"/>
          <p:nvPr userDrawn="1">
            <p:extLst>
              <p:ext uri="{1162E1C5-73C7-4A58-AE30-91384D911F3F}">
                <p184:classification xmlns:p184="http://schemas.microsoft.com/office/powerpoint/2018/4/main" val="hdr"/>
              </p:ext>
            </p:extLst>
          </p:nvPr>
        </p:nvSpPr>
        <p:spPr>
          <a:xfrm>
            <a:off x="5252212" y="63500"/>
            <a:ext cx="1716088" cy="152400"/>
          </a:xfrm>
          <a:prstGeom prst="rect">
            <a:avLst/>
          </a:prstGeom>
        </p:spPr>
        <p:txBody>
          <a:bodyPr horzOverflow="overflow" lIns="0" tIns="0" rIns="0" bIns="0">
            <a:spAutoFit/>
          </a:bodyPr>
          <a:lstStyle/>
          <a:p>
            <a:pPr algn="l"/>
            <a:r>
              <a:rPr lang="nb-NO" sz="1000">
                <a:solidFill>
                  <a:srgbClr val="0000FF"/>
                </a:solidFill>
                <a:latin typeface="Calibri" panose="020F0502020204030204" pitchFamily="34" charset="0"/>
                <a:ea typeface="Calibri" panose="020F0502020204030204" pitchFamily="34" charset="0"/>
                <a:cs typeface="Calibri" panose="020F0502020204030204" pitchFamily="34" charset="0"/>
              </a:rPr>
              <a:t>Klassifisering: Intern informasjon</a:t>
            </a:r>
          </a:p>
        </p:txBody>
      </p:sp>
    </p:spTree>
    <p:extLst>
      <p:ext uri="{BB962C8B-B14F-4D97-AF65-F5344CB8AC3E}">
        <p14:creationId xmlns:p14="http://schemas.microsoft.com/office/powerpoint/2010/main" val="2161859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info.altinn.no/starte-og-driv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arbeidstilsynet.n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0F00220-AAEA-07B3-1293-96919CFD9C5D}"/>
              </a:ext>
            </a:extLst>
          </p:cNvPr>
          <p:cNvSpPr>
            <a:spLocks noGrp="1"/>
          </p:cNvSpPr>
          <p:nvPr>
            <p:ph type="title"/>
          </p:nvPr>
        </p:nvSpPr>
        <p:spPr>
          <a:xfrm>
            <a:off x="632097" y="576072"/>
            <a:ext cx="5174112" cy="1137235"/>
          </a:xfrm>
        </p:spPr>
        <p:txBody>
          <a:bodyPr anchor="ctr">
            <a:normAutofit/>
          </a:bodyPr>
          <a:lstStyle/>
          <a:p>
            <a:r>
              <a:rPr lang="nb-NO"/>
              <a:t>Illegal </a:t>
            </a:r>
            <a:r>
              <a:rPr lang="nb-NO" err="1"/>
              <a:t>straw</a:t>
            </a:r>
            <a:r>
              <a:rPr lang="nb-NO"/>
              <a:t> men</a:t>
            </a:r>
          </a:p>
        </p:txBody>
      </p:sp>
      <p:sp>
        <p:nvSpPr>
          <p:cNvPr id="3" name="Plassholder for innhold 2">
            <a:extLst>
              <a:ext uri="{FF2B5EF4-FFF2-40B4-BE49-F238E27FC236}">
                <a16:creationId xmlns:a16="http://schemas.microsoft.com/office/drawing/2014/main" id="{62D4FD23-72C3-C557-07F0-0A2333FBBDD6}"/>
              </a:ext>
            </a:extLst>
          </p:cNvPr>
          <p:cNvSpPr>
            <a:spLocks noGrp="1"/>
          </p:cNvSpPr>
          <p:nvPr>
            <p:ph type="body" sz="quarter" idx="14"/>
          </p:nvPr>
        </p:nvSpPr>
        <p:spPr>
          <a:xfrm>
            <a:off x="632097" y="1953244"/>
            <a:ext cx="5174112" cy="3780473"/>
          </a:xfrm>
        </p:spPr>
        <p:txBody>
          <a:bodyPr>
            <a:normAutofit/>
          </a:bodyPr>
          <a:lstStyle/>
          <a:p>
            <a:r>
              <a:rPr lang="nb-NO"/>
              <a:t>Machine </a:t>
            </a:r>
            <a:r>
              <a:rPr lang="nb-NO" err="1"/>
              <a:t>learning</a:t>
            </a:r>
            <a:r>
              <a:rPr lang="nb-NO"/>
              <a:t> </a:t>
            </a:r>
            <a:r>
              <a:rPr lang="nb-NO" err="1"/>
              <a:t>on</a:t>
            </a:r>
            <a:r>
              <a:rPr lang="nb-NO"/>
              <a:t> register data</a:t>
            </a:r>
          </a:p>
          <a:p>
            <a:r>
              <a:rPr lang="nb-NO"/>
              <a:t>First </a:t>
            </a:r>
            <a:r>
              <a:rPr lang="nb-NO" err="1"/>
              <a:t>version</a:t>
            </a:r>
            <a:r>
              <a:rPr lang="nb-NO"/>
              <a:t>: </a:t>
            </a:r>
            <a:r>
              <a:rPr lang="nb-NO" err="1"/>
              <a:t>dec</a:t>
            </a:r>
            <a:r>
              <a:rPr lang="nb-NO"/>
              <a:t> 2023</a:t>
            </a:r>
          </a:p>
          <a:p>
            <a:r>
              <a:rPr lang="nb-NO"/>
              <a:t>Still </a:t>
            </a:r>
            <a:r>
              <a:rPr lang="nb-NO" err="1"/>
              <a:t>quite</a:t>
            </a:r>
            <a:r>
              <a:rPr lang="nb-NO"/>
              <a:t> </a:t>
            </a:r>
            <a:r>
              <a:rPr lang="nb-NO" err="1"/>
              <a:t>low</a:t>
            </a:r>
            <a:r>
              <a:rPr lang="nb-NO"/>
              <a:t> </a:t>
            </a:r>
            <a:r>
              <a:rPr lang="nb-NO" err="1"/>
              <a:t>accuracy</a:t>
            </a:r>
            <a:endParaRPr lang="nb-NO"/>
          </a:p>
          <a:p>
            <a:pPr marL="0" indent="0">
              <a:buNone/>
            </a:pPr>
            <a:endParaRPr lang="nb-NO"/>
          </a:p>
        </p:txBody>
      </p:sp>
      <p:sp>
        <p:nvSpPr>
          <p:cNvPr id="4" name="AutoShape 2" descr="A digital illustration depicting a machine learning classification problem on a large screen. The screen displays a complex neural network divided into two classes, where one class contains almost all the nodes while the other has only a few. This visual representation uses different colors to differentiate between the classes, highlighting the imbalance. In front of the screen stands a robot-human hybrid, observing the data. The robot-human has a sleek metallic design with humanoid features and a thoughtful expression. The setting is a futuristic lab with ambient blue lighting.">
            <a:extLst>
              <a:ext uri="{FF2B5EF4-FFF2-40B4-BE49-F238E27FC236}">
                <a16:creationId xmlns:a16="http://schemas.microsoft.com/office/drawing/2014/main" id="{98F3899F-31B0-CA97-675C-A9AEF1B978E9}"/>
              </a:ext>
            </a:extLst>
          </p:cNvPr>
          <p:cNvSpPr>
            <a:spLocks noChangeAspect="1" noChangeArrowheads="1"/>
          </p:cNvSpPr>
          <p:nvPr/>
        </p:nvSpPr>
        <p:spPr bwMode="auto">
          <a:xfrm>
            <a:off x="5942843" y="3275842"/>
            <a:ext cx="304729" cy="30472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9" tIns="45709" rIns="91419" bIns="45709" numCol="1" anchor="t" anchorCtr="0" compatLnSpc="1">
            <a:prstTxWarp prst="textNoShape">
              <a:avLst/>
            </a:prstTxWarp>
          </a:bodyPr>
          <a:lstStyle/>
          <a:p>
            <a:endParaRPr lang="nb-NO"/>
          </a:p>
        </p:txBody>
      </p:sp>
      <p:sp>
        <p:nvSpPr>
          <p:cNvPr id="7" name="AutoShape 4" descr="A digital illustration depicting a machine learning classification problem on a large screen. The screen displays a complex neural network divided into two classes, where one class contains almost all the nodes while the other has only a few. This visual representation uses different colors to differentiate between the classes, highlighting the imbalance. In front of the screen stands a robot-human hybrid, observing the data. The robot-human has a sleek metallic design with humanoid features and a thoughtful expression. The setting is a futuristic lab with ambient blue lighting.">
            <a:extLst>
              <a:ext uri="{FF2B5EF4-FFF2-40B4-BE49-F238E27FC236}">
                <a16:creationId xmlns:a16="http://schemas.microsoft.com/office/drawing/2014/main" id="{9D4B1B07-6A23-8544-DC9E-4138B077D0F0}"/>
              </a:ext>
            </a:extLst>
          </p:cNvPr>
          <p:cNvSpPr>
            <a:spLocks noChangeAspect="1" noChangeArrowheads="1"/>
          </p:cNvSpPr>
          <p:nvPr/>
        </p:nvSpPr>
        <p:spPr bwMode="auto">
          <a:xfrm>
            <a:off x="6095207" y="3428206"/>
            <a:ext cx="304729" cy="30472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19" tIns="45709" rIns="91419" bIns="45709" numCol="1" anchor="t" anchorCtr="0" compatLnSpc="1">
            <a:prstTxWarp prst="textNoShape">
              <a:avLst/>
            </a:prstTxWarp>
          </a:bodyPr>
          <a:lstStyle/>
          <a:p>
            <a:endParaRPr lang="nb-NO"/>
          </a:p>
        </p:txBody>
      </p:sp>
      <p:pic>
        <p:nvPicPr>
          <p:cNvPr id="13" name="Bilde 12">
            <a:extLst>
              <a:ext uri="{FF2B5EF4-FFF2-40B4-BE49-F238E27FC236}">
                <a16:creationId xmlns:a16="http://schemas.microsoft.com/office/drawing/2014/main" id="{26B361D9-CB7F-8686-5F2E-2A0A29C137F7}"/>
              </a:ext>
            </a:extLst>
          </p:cNvPr>
          <p:cNvPicPr>
            <a:picLocks noChangeAspect="1"/>
          </p:cNvPicPr>
          <p:nvPr/>
        </p:nvPicPr>
        <p:blipFill>
          <a:blip r:embed="rId3"/>
          <a:stretch>
            <a:fillRect/>
          </a:stretch>
        </p:blipFill>
        <p:spPr>
          <a:xfrm>
            <a:off x="6399937" y="952160"/>
            <a:ext cx="4634665" cy="4647363"/>
          </a:xfrm>
          <a:prstGeom prst="rect">
            <a:avLst/>
          </a:prstGeom>
        </p:spPr>
      </p:pic>
    </p:spTree>
    <p:extLst>
      <p:ext uri="{BB962C8B-B14F-4D97-AF65-F5344CB8AC3E}">
        <p14:creationId xmlns:p14="http://schemas.microsoft.com/office/powerpoint/2010/main" val="881291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2CA6986-7D14-7C8E-E17F-EB8DC6E25136}"/>
              </a:ext>
            </a:extLst>
          </p:cNvPr>
          <p:cNvSpPr>
            <a:spLocks noGrp="1"/>
          </p:cNvSpPr>
          <p:nvPr>
            <p:ph type="title"/>
          </p:nvPr>
        </p:nvSpPr>
        <p:spPr>
          <a:xfrm>
            <a:off x="1053384" y="587850"/>
            <a:ext cx="3656278" cy="1645325"/>
          </a:xfrm>
        </p:spPr>
        <p:txBody>
          <a:bodyPr>
            <a:normAutofit/>
          </a:bodyPr>
          <a:lstStyle/>
          <a:p>
            <a:r>
              <a:rPr lang="nb-NO" sz="3199"/>
              <a:t>Testing </a:t>
            </a:r>
            <a:r>
              <a:rPr lang="nb-NO" sz="3199" err="1"/>
              <a:t>of</a:t>
            </a:r>
            <a:r>
              <a:rPr lang="nb-NO" sz="3199"/>
              <a:t> </a:t>
            </a:r>
            <a:br>
              <a:rPr lang="nb-NO" sz="3199"/>
            </a:br>
            <a:r>
              <a:rPr lang="nb-NO" sz="3199"/>
              <a:t>Twoday AI Agent</a:t>
            </a:r>
          </a:p>
        </p:txBody>
      </p:sp>
      <p:sp>
        <p:nvSpPr>
          <p:cNvPr id="3" name="Plassholder for innhold 2">
            <a:extLst>
              <a:ext uri="{FF2B5EF4-FFF2-40B4-BE49-F238E27FC236}">
                <a16:creationId xmlns:a16="http://schemas.microsoft.com/office/drawing/2014/main" id="{6D58AB87-CC09-75B8-DBC6-40C0A4D47231}"/>
              </a:ext>
            </a:extLst>
          </p:cNvPr>
          <p:cNvSpPr>
            <a:spLocks noGrp="1"/>
          </p:cNvSpPr>
          <p:nvPr>
            <p:ph idx="1"/>
          </p:nvPr>
        </p:nvSpPr>
        <p:spPr>
          <a:xfrm>
            <a:off x="5250412" y="587850"/>
            <a:ext cx="6104534" cy="1645325"/>
          </a:xfrm>
        </p:spPr>
        <p:txBody>
          <a:bodyPr anchor="ctr">
            <a:normAutofit/>
          </a:bodyPr>
          <a:lstStyle/>
          <a:p>
            <a:r>
              <a:rPr lang="nb-NO" sz="1800">
                <a:latin typeface="Franklin Gothic ATF"/>
              </a:rPr>
              <a:t>Chat-GPT4 </a:t>
            </a:r>
          </a:p>
          <a:p>
            <a:r>
              <a:rPr lang="nb-NO" sz="1800"/>
              <a:t>Sources:</a:t>
            </a:r>
          </a:p>
          <a:p>
            <a:pPr lvl="1"/>
            <a:r>
              <a:rPr lang="nb-NO" sz="1800">
                <a:latin typeface="Franklin Gothic ATF"/>
                <a:hlinkClick r:id="rId3"/>
              </a:rPr>
              <a:t>https://info.altinn.no/starte-og-drive/</a:t>
            </a:r>
            <a:endParaRPr lang="nb-NO" sz="1800">
              <a:latin typeface="Franklin Gothic ATF"/>
            </a:endParaRPr>
          </a:p>
          <a:p>
            <a:pPr lvl="1"/>
            <a:r>
              <a:rPr lang="nb-NO" sz="1800">
                <a:latin typeface="Franklin Gothic ATF"/>
                <a:hlinkClick r:id="rId4"/>
              </a:rPr>
              <a:t>https://www.arbeidstilsynet.no/</a:t>
            </a:r>
            <a:endParaRPr lang="nb-NO" sz="1800">
              <a:latin typeface="Franklin Gothic ATF"/>
            </a:endParaRPr>
          </a:p>
          <a:p>
            <a:pPr lvl="1"/>
            <a:endParaRPr lang="nb-NO" sz="1800"/>
          </a:p>
        </p:txBody>
      </p:sp>
      <p:pic>
        <p:nvPicPr>
          <p:cNvPr id="8" name="Bilde 7" descr="Et bilde som inneholder tekst, skjermbilde, Font, nummer&#10;&#10;Automatisk generert beskrivelse">
            <a:extLst>
              <a:ext uri="{FF2B5EF4-FFF2-40B4-BE49-F238E27FC236}">
                <a16:creationId xmlns:a16="http://schemas.microsoft.com/office/drawing/2014/main" id="{DFFF2EF1-599A-3C52-6B3C-43F9728ABB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7386" y="2959938"/>
            <a:ext cx="2228867" cy="3482604"/>
          </a:xfrm>
          <a:prstGeom prst="rect">
            <a:avLst/>
          </a:prstGeom>
        </p:spPr>
      </p:pic>
      <p:pic>
        <p:nvPicPr>
          <p:cNvPr id="4" name="Picture 3">
            <a:extLst>
              <a:ext uri="{FF2B5EF4-FFF2-40B4-BE49-F238E27FC236}">
                <a16:creationId xmlns:a16="http://schemas.microsoft.com/office/drawing/2014/main" id="{B7610C1B-F01F-C9D8-EF84-24A0414BAC94}"/>
              </a:ext>
            </a:extLst>
          </p:cNvPr>
          <p:cNvPicPr>
            <a:picLocks noChangeAspect="1"/>
          </p:cNvPicPr>
          <p:nvPr/>
        </p:nvPicPr>
        <p:blipFill rotWithShape="1">
          <a:blip r:embed="rId6"/>
          <a:srcRect b="18336"/>
          <a:stretch/>
        </p:blipFill>
        <p:spPr>
          <a:xfrm>
            <a:off x="7105065" y="2605648"/>
            <a:ext cx="3631680" cy="3800615"/>
          </a:xfrm>
          <a:prstGeom prst="rect">
            <a:avLst/>
          </a:prstGeom>
        </p:spPr>
      </p:pic>
      <p:cxnSp>
        <p:nvCxnSpPr>
          <p:cNvPr id="7" name="Rett pilkobling 12">
            <a:extLst>
              <a:ext uri="{FF2B5EF4-FFF2-40B4-BE49-F238E27FC236}">
                <a16:creationId xmlns:a16="http://schemas.microsoft.com/office/drawing/2014/main" id="{9C048347-CC46-4398-7219-28A4645307D2}"/>
              </a:ext>
            </a:extLst>
          </p:cNvPr>
          <p:cNvCxnSpPr>
            <a:cxnSpLocks/>
          </p:cNvCxnSpPr>
          <p:nvPr/>
        </p:nvCxnSpPr>
        <p:spPr>
          <a:xfrm flipH="1">
            <a:off x="3243544" y="1892856"/>
            <a:ext cx="2719156" cy="169851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Rett pilkobling 12">
            <a:extLst>
              <a:ext uri="{FF2B5EF4-FFF2-40B4-BE49-F238E27FC236}">
                <a16:creationId xmlns:a16="http://schemas.microsoft.com/office/drawing/2014/main" id="{9C048347-CC46-4398-7219-28A4645307D2}"/>
              </a:ext>
            </a:extLst>
          </p:cNvPr>
          <p:cNvCxnSpPr>
            <a:cxnSpLocks/>
          </p:cNvCxnSpPr>
          <p:nvPr/>
        </p:nvCxnSpPr>
        <p:spPr>
          <a:xfrm>
            <a:off x="3412914" y="4663334"/>
            <a:ext cx="3528165" cy="3334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21832179"/>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F7A52ADCE99F4CA4F4FD8CBADCD859" ma:contentTypeVersion="8" ma:contentTypeDescription="Create a new document." ma:contentTypeScope="" ma:versionID="74fb38a8a7baa06a802446c11dacf425">
  <xsd:schema xmlns:xsd="http://www.w3.org/2001/XMLSchema" xmlns:xs="http://www.w3.org/2001/XMLSchema" xmlns:p="http://schemas.microsoft.com/office/2006/metadata/properties" xmlns:ns2="a33f65b3-4da1-42a1-873d-b8b25791b5df" targetNamespace="http://schemas.microsoft.com/office/2006/metadata/properties" ma:root="true" ma:fieldsID="ca3abea02deac065418b449f2b819f23" ns2:_="">
    <xsd:import namespace="a33f65b3-4da1-42a1-873d-b8b25791b5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3f65b3-4da1-42a1-873d-b8b25791b5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2E903B2-1339-40A7-AEF6-3D59C8E0EB09}"/>
</file>

<file path=customXml/itemProps2.xml><?xml version="1.0" encoding="utf-8"?>
<ds:datastoreItem xmlns:ds="http://schemas.openxmlformats.org/officeDocument/2006/customXml" ds:itemID="{45086498-28E4-4F92-8A5A-F46152920CE0}"/>
</file>

<file path=customXml/itemProps3.xml><?xml version="1.0" encoding="utf-8"?>
<ds:datastoreItem xmlns:ds="http://schemas.openxmlformats.org/officeDocument/2006/customXml" ds:itemID="{3CE70F82-A1C6-427E-BCDE-E10AB0DC60E5}"/>
</file>

<file path=docProps/app.xml><?xml version="1.0" encoding="utf-8"?>
<Properties xmlns="http://schemas.openxmlformats.org/officeDocument/2006/extended-properties" xmlns:vt="http://schemas.openxmlformats.org/officeDocument/2006/docPropsVTypes">
  <TotalTime>0</TotalTime>
  <Words>393</Words>
  <Application>Microsoft Office PowerPoint</Application>
  <PresentationFormat>Widescreen</PresentationFormat>
  <Paragraphs>19</Paragraphs>
  <Slides>2</Slides>
  <Notes>2</Notes>
  <HiddenSlides>1</HiddenSlides>
  <MMClips>0</MMClips>
  <ScaleCrop>false</ScaleCrop>
  <HeadingPairs>
    <vt:vector size="6" baseType="variant">
      <vt:variant>
        <vt:lpstr>Brukte skrifter</vt:lpstr>
      </vt:variant>
      <vt:variant>
        <vt:i4>5</vt:i4>
      </vt:variant>
      <vt:variant>
        <vt:lpstr>Tema</vt:lpstr>
      </vt:variant>
      <vt:variant>
        <vt:i4>1</vt:i4>
      </vt:variant>
      <vt:variant>
        <vt:lpstr>Lysbildetitler</vt:lpstr>
      </vt:variant>
      <vt:variant>
        <vt:i4>2</vt:i4>
      </vt:variant>
    </vt:vector>
  </HeadingPairs>
  <TitlesOfParts>
    <vt:vector size="8" baseType="lpstr">
      <vt:lpstr>Aptos</vt:lpstr>
      <vt:lpstr>Aptos Display</vt:lpstr>
      <vt:lpstr>Arial</vt:lpstr>
      <vt:lpstr>Calibri</vt:lpstr>
      <vt:lpstr>Franklin Gothic ATF</vt:lpstr>
      <vt:lpstr>Office-tema</vt:lpstr>
      <vt:lpstr>Illegal straw men</vt:lpstr>
      <vt:lpstr>Testing of  Twoday AI Agent</vt:lpstr>
    </vt:vector>
  </TitlesOfParts>
  <Company>Bronnoysundregistrene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Ingebrigtsen, Ketil</dc:creator>
  <cp:lastModifiedBy>Ingebrigtsen, Ketil</cp:lastModifiedBy>
  <cp:revision>1</cp:revision>
  <dcterms:created xsi:type="dcterms:W3CDTF">2024-11-20T13:55:25Z</dcterms:created>
  <dcterms:modified xsi:type="dcterms:W3CDTF">2024-11-20T13:56:17Z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c2bfcbb-a59b-4494-92be-d62f024113a9_Enabled">
    <vt:lpwstr>true</vt:lpwstr>
  </property>
  <property fmtid="{D5CDD505-2E9C-101B-9397-08002B2CF9AE}" pid="3" name="MSIP_Label_fc2bfcbb-a59b-4494-92be-d62f024113a9_SetDate">
    <vt:lpwstr>2024-11-20T13:55:36Z</vt:lpwstr>
  </property>
  <property fmtid="{D5CDD505-2E9C-101B-9397-08002B2CF9AE}" pid="4" name="MSIP_Label_fc2bfcbb-a59b-4494-92be-d62f024113a9_Method">
    <vt:lpwstr>Standard</vt:lpwstr>
  </property>
  <property fmtid="{D5CDD505-2E9C-101B-9397-08002B2CF9AE}" pid="5" name="MSIP_Label_fc2bfcbb-a59b-4494-92be-d62f024113a9_Name">
    <vt:lpwstr>Intern informasjon</vt:lpwstr>
  </property>
  <property fmtid="{D5CDD505-2E9C-101B-9397-08002B2CF9AE}" pid="6" name="MSIP_Label_fc2bfcbb-a59b-4494-92be-d62f024113a9_SiteId">
    <vt:lpwstr>4e14915f-a3fe-45aa-92c3-9d87465eda00</vt:lpwstr>
  </property>
  <property fmtid="{D5CDD505-2E9C-101B-9397-08002B2CF9AE}" pid="7" name="MSIP_Label_fc2bfcbb-a59b-4494-92be-d62f024113a9_ActionId">
    <vt:lpwstr>645c52fe-5d5a-4490-bb98-4147c17ef85d</vt:lpwstr>
  </property>
  <property fmtid="{D5CDD505-2E9C-101B-9397-08002B2CF9AE}" pid="8" name="MSIP_Label_fc2bfcbb-a59b-4494-92be-d62f024113a9_ContentBits">
    <vt:lpwstr>1</vt:lpwstr>
  </property>
  <property fmtid="{D5CDD505-2E9C-101B-9397-08002B2CF9AE}" pid="9" name="ClassificationContentMarkingHeaderLocations">
    <vt:lpwstr>Office-tema:8</vt:lpwstr>
  </property>
  <property fmtid="{D5CDD505-2E9C-101B-9397-08002B2CF9AE}" pid="10" name="ClassificationContentMarkingHeaderText">
    <vt:lpwstr>Klassifisering: Intern informasjon</vt:lpwstr>
  </property>
  <property fmtid="{D5CDD505-2E9C-101B-9397-08002B2CF9AE}" pid="11" name="ContentTypeId">
    <vt:lpwstr>0x0101005AF7A52ADCE99F4CA4F4FD8CBADCD859</vt:lpwstr>
  </property>
</Properties>
</file>